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82" r:id="rId2"/>
    <p:sldMasterId id="2147483683" r:id="rId3"/>
    <p:sldMasterId id="2147483732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79" r:id="rId9"/>
    <p:sldId id="260" r:id="rId10"/>
    <p:sldId id="263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44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5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33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65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89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49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8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88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55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lnSpc>
                <a:spcPct val="85000"/>
              </a:lnSpc>
              <a:spcBef>
                <a:spcPts val="0"/>
              </a:spcBef>
              <a:buClr>
                <a:srgbClr val="DF5327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709927" y="4154519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06" name="Shape 106"/>
          <p:cNvCxnSpPr/>
          <p:nvPr/>
        </p:nvCxnSpPr>
        <p:spPr>
          <a:xfrm>
            <a:off x="1981200" y="4020407"/>
            <a:ext cx="8229600" cy="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43000" y="2001510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852158" y="1097279"/>
            <a:ext cx="521208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19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5413248" y="1069846"/>
            <a:ext cx="6099047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19" cy="2880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4060135" y="-859735"/>
            <a:ext cx="4038599" cy="9872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7181849" y="2305050"/>
            <a:ext cx="54102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2152649" y="-247649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31139" y="243839"/>
            <a:ext cx="11724640" cy="6377938"/>
          </a:xfrm>
          <a:prstGeom prst="rect">
            <a:avLst/>
          </a:prstGeom>
          <a:solidFill>
            <a:schemeClr val="accent1"/>
          </a:solidFill>
          <a:ln w="127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1109979" y="8823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72" name="Shape 172"/>
          <p:cNvCxnSpPr/>
          <p:nvPr/>
        </p:nvCxnSpPr>
        <p:spPr>
          <a:xfrm>
            <a:off x="1978659" y="3733800"/>
            <a:ext cx="8229600" cy="0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709927" y="4154519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5" name="Shape 185"/>
          <p:cNvCxnSpPr/>
          <p:nvPr/>
        </p:nvCxnSpPr>
        <p:spPr>
          <a:xfrm>
            <a:off x="1981200" y="4020407"/>
            <a:ext cx="8229600" cy="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143000" y="2001510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852158" y="1097279"/>
            <a:ext cx="521208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19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2"/>
          </p:nvPr>
        </p:nvSpPr>
        <p:spPr>
          <a:xfrm>
            <a:off x="5413248" y="1069846"/>
            <a:ext cx="6099047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19" cy="2880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 rot="5400000">
            <a:off x="4060135" y="-859735"/>
            <a:ext cx="4038599" cy="9872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 rot="5400000">
            <a:off x="7181849" y="2305050"/>
            <a:ext cx="54102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 rot="5400000">
            <a:off x="2152649" y="-247649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3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5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9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9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6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231139" y="243839"/>
            <a:ext cx="11724640" cy="6377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marR="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marR="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marR="0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marR="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marR="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marR="0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marR="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marR="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31139" y="243839"/>
            <a:ext cx="11724640" cy="6377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7874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ntarell"/>
              <a:buChar char="•"/>
              <a:defRPr/>
            </a:lvl1pPr>
            <a:lvl2pPr marL="457200" marR="0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2pPr>
            <a:lvl3pPr marL="731520" marR="0" indent="-939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3pPr>
            <a:lvl4pPr marL="1005839" marR="0" indent="-1117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4pPr>
            <a:lvl5pPr marL="1280160" marR="0" indent="-1066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5pPr>
            <a:lvl6pPr marL="1600000" marR="0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6pPr>
            <a:lvl7pPr marL="1899999" marR="0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7pPr>
            <a:lvl8pPr marL="2200000" marR="0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8pPr>
            <a:lvl9pPr marL="2500000" marR="0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ntarell"/>
              <a:buChar char="•"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9329529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provider.domain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t="-13997" b="-13999"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ctrTitle"/>
          </p:nvPr>
        </p:nvSpPr>
        <p:spPr>
          <a:xfrm>
            <a:off x="873066" y="1556187"/>
            <a:ext cx="8450356" cy="2378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id-ID" sz="5400" b="1" i="0" u="none" strike="noStrik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  <a:sym typeface="Arial"/>
              </a:rPr>
              <a:t>Pelatihan Aplikasi Teknologi Informasi</a:t>
            </a:r>
            <a:br>
              <a:rPr lang="id-ID" sz="5400" b="1" i="0" u="none" strike="noStrik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  <a:sym typeface="Arial"/>
              </a:rPr>
            </a:br>
            <a:r>
              <a:rPr lang="id-ID" sz="5400" b="1" i="0" u="none" strike="noStrik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  <a:sym typeface="Arial"/>
              </a:rPr>
              <a:t>2014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ubTitle" idx="1"/>
          </p:nvPr>
        </p:nvSpPr>
        <p:spPr>
          <a:xfrm>
            <a:off x="1524000" y="881210"/>
            <a:ext cx="3342468" cy="4895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id-ID" sz="2800" b="1" i="0" u="none" strike="noStrike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  <a:sym typeface="Arial"/>
              </a:rPr>
              <a:t>Welcome to :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751030" y="3437328"/>
            <a:ext cx="2888407" cy="28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1875294" y="1044754"/>
            <a:ext cx="290015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buSzPct val="25000"/>
              <a:buNone/>
            </a:pPr>
            <a:r>
              <a:rPr lang="id-ID" sz="2400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rlin Sans FB Demi" panose="020E0802020502020306" pitchFamily="34" charset="0"/>
                <a:sym typeface="Arial"/>
              </a:rPr>
              <a:t>______</a:t>
            </a:r>
            <a:r>
              <a:rPr lang="en-US" sz="2400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rlin Sans FB Demi" panose="020E0802020502020306" pitchFamily="34" charset="0"/>
                <a:sym typeface="Arial"/>
              </a:rPr>
              <a:t>___</a:t>
            </a:r>
            <a:r>
              <a:rPr lang="id-ID" sz="2400" b="1" i="0" u="none" strike="noStrike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rlin Sans FB Demi" panose="020E0802020502020306" pitchFamily="34" charset="0"/>
                <a:sym typeface="Arial"/>
              </a:rPr>
              <a:t>________</a:t>
            </a:r>
            <a:endParaRPr lang="id-ID" sz="2400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erlin Sans FB Demi" panose="020E0802020502020306" pitchFamily="34" charset="0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9582149" y="323737"/>
            <a:ext cx="1807249" cy="72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" y="609600"/>
            <a:ext cx="10480288" cy="5892285"/>
          </a:xfrm>
        </p:spPr>
      </p:pic>
    </p:spTree>
    <p:extLst>
      <p:ext uri="{BB962C8B-B14F-4D97-AF65-F5344CB8AC3E}">
        <p14:creationId xmlns:p14="http://schemas.microsoft.com/office/powerpoint/2010/main" val="121073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1" y="609600"/>
            <a:ext cx="10352478" cy="5820427"/>
          </a:xfrm>
        </p:spPr>
      </p:pic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8282" y="5951095"/>
            <a:ext cx="1214203" cy="25483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Kembali</a:t>
            </a:r>
            <a:r>
              <a:rPr lang="en-US" b="1" dirty="0" smtClean="0"/>
              <a:t>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9638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21" y="639580"/>
            <a:ext cx="8939198" cy="13563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Email?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0688"/>
            <a:ext cx="4501019" cy="45010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00" y="3480147"/>
            <a:ext cx="2836962" cy="63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39" y="2209058"/>
            <a:ext cx="804891" cy="804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58" y="3257047"/>
            <a:ext cx="1087652" cy="1084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97" y="2192448"/>
            <a:ext cx="838110" cy="838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55" y="2164619"/>
            <a:ext cx="893767" cy="893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74" y="2151996"/>
            <a:ext cx="919014" cy="919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62" y="3353681"/>
            <a:ext cx="1553211" cy="891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38459" y="4568052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email?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4816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How does email works?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9" y="2225939"/>
            <a:ext cx="8919441" cy="4001138"/>
          </a:xfrm>
        </p:spPr>
      </p:pic>
    </p:spTree>
    <p:extLst>
      <p:ext uri="{BB962C8B-B14F-4D97-AF65-F5344CB8AC3E}">
        <p14:creationId xmlns:p14="http://schemas.microsoft.com/office/powerpoint/2010/main" val="99652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550" y="1581413"/>
            <a:ext cx="10368419" cy="4038600"/>
          </a:xfrm>
        </p:spPr>
        <p:txBody>
          <a:bodyPr>
            <a:normAutofit/>
          </a:bodyPr>
          <a:lstStyle/>
          <a:p>
            <a:pPr marL="1828800" indent="-1784350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Alamat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pengiriman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email (ex.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user@provider.domain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2003425" indent="-1958975" defTabSz="401638">
              <a:buNone/>
              <a:tabLst>
                <a:tab pos="801688" algn="l"/>
                <a:tab pos="914400" algn="l"/>
                <a:tab pos="1828800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Cc	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Carbon copy (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tembusan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alamat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email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penerima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diketahui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satu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lain)</a:t>
            </a:r>
          </a:p>
          <a:p>
            <a:pPr marL="2003425" indent="-1958975">
              <a:buNone/>
              <a:tabLst>
                <a:tab pos="914400" algn="l"/>
                <a:tab pos="1654175" algn="ctr"/>
                <a:tab pos="1828800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Bcc 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	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Blind copy carbon 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tembusan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alamat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email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penerima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diketahui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satu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lain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514350" indent="-469900">
              <a:buNone/>
              <a:tabLst>
                <a:tab pos="1377950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Subject 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Keterangan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email /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judul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ringkasan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email</a:t>
            </a:r>
          </a:p>
          <a:p>
            <a:pPr marL="514350" indent="-469900">
              <a:buNone/>
              <a:tabLst>
                <a:tab pos="1377950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Signature 	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Tanda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tangan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pengirim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penerima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nama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ket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instansi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514350" indent="-469900">
              <a:buNone/>
              <a:tabLst>
                <a:tab pos="1377950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Attachment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Lampiran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berupa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file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tertentu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dibatasi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ukurannya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341525"/>
            <a:ext cx="4083169" cy="646331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Network (</a:t>
            </a:r>
            <a:r>
              <a:rPr lang="en-US" sz="3600" dirty="0" err="1" smtClean="0"/>
              <a:t>Jaringan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Blog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30" y="2485811"/>
            <a:ext cx="1977860" cy="197786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89555" y="4933167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Sign up now!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46" y="2435456"/>
            <a:ext cx="1937312" cy="194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62" y="2500849"/>
            <a:ext cx="1799400" cy="18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4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363538"/>
            <a:r>
              <a:rPr lang="en-US" sz="3600" dirty="0" err="1" smtClean="0">
                <a:solidFill>
                  <a:schemeClr val="accent2"/>
                </a:solidFill>
              </a:rPr>
              <a:t>Bagian</a:t>
            </a:r>
            <a:r>
              <a:rPr lang="en-US" sz="3600" dirty="0" smtClean="0">
                <a:solidFill>
                  <a:schemeClr val="accent2"/>
                </a:solidFill>
              </a:rPr>
              <a:t> – </a:t>
            </a:r>
            <a:r>
              <a:rPr lang="en-US" sz="3600" dirty="0" err="1" smtClean="0">
                <a:solidFill>
                  <a:schemeClr val="accent2"/>
                </a:solidFill>
              </a:rPr>
              <a:t>bagian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blog</a:t>
            </a:r>
          </a:p>
          <a:p>
            <a:pPr marL="514350" indent="-363538"/>
            <a:r>
              <a:rPr lang="en-US" sz="3600" dirty="0" err="1" smtClean="0">
                <a:solidFill>
                  <a:schemeClr val="accent2"/>
                </a:solidFill>
              </a:rPr>
              <a:t>Penyedia</a:t>
            </a:r>
            <a:r>
              <a:rPr lang="en-US" sz="3600" dirty="0" smtClean="0">
                <a:solidFill>
                  <a:schemeClr val="accent2"/>
                </a:solidFill>
              </a:rPr>
              <a:t> blog</a:t>
            </a:r>
          </a:p>
          <a:p>
            <a:pPr marL="514350" indent="-363538"/>
            <a:r>
              <a:rPr lang="en-US" sz="3600" dirty="0" err="1" smtClean="0">
                <a:solidFill>
                  <a:schemeClr val="accent2"/>
                </a:solidFill>
              </a:rPr>
              <a:t>Jenis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– </a:t>
            </a:r>
            <a:r>
              <a:rPr lang="en-US" sz="3600" dirty="0" err="1" smtClean="0">
                <a:solidFill>
                  <a:schemeClr val="accent2"/>
                </a:solidFill>
              </a:rPr>
              <a:t>jenis</a:t>
            </a:r>
            <a:r>
              <a:rPr lang="en-US" sz="3600" dirty="0" smtClean="0">
                <a:solidFill>
                  <a:schemeClr val="accent2"/>
                </a:solidFill>
              </a:rPr>
              <a:t> blog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341525"/>
            <a:ext cx="3365024" cy="646331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Blog - Web Log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00" y="2737024"/>
            <a:ext cx="2062142" cy="181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00" y="341525"/>
            <a:ext cx="2877711" cy="646331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Google Drive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80" y="2288607"/>
            <a:ext cx="2844452" cy="284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rved Down Arrow 9"/>
          <p:cNvSpPr/>
          <p:nvPr/>
        </p:nvSpPr>
        <p:spPr>
          <a:xfrm>
            <a:off x="2852521" y="1982020"/>
            <a:ext cx="7265095" cy="985900"/>
          </a:xfrm>
          <a:prstGeom prst="curvedDownArrow">
            <a:avLst>
              <a:gd name="adj1" fmla="val 25000"/>
              <a:gd name="adj2" fmla="val 50000"/>
              <a:gd name="adj3" fmla="val 275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1829" y="1409079"/>
            <a:ext cx="740320" cy="553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8829" y="1982020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 Rounded MT Bold" panose="020F0704030504030204" pitchFamily="34" charset="0"/>
              </a:rPr>
              <a:t>internet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 flipH="1" flipV="1">
            <a:off x="2727261" y="4349143"/>
            <a:ext cx="7265095" cy="985900"/>
          </a:xfrm>
          <a:prstGeom prst="curvedDownArrow">
            <a:avLst>
              <a:gd name="adj1" fmla="val 25000"/>
              <a:gd name="adj2" fmla="val 50000"/>
              <a:gd name="adj3" fmla="val 275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48" y="4751761"/>
            <a:ext cx="740320" cy="5533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26648" y="5329618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 Rounded MT Bold" panose="020F0704030504030204" pitchFamily="34" charset="0"/>
              </a:rPr>
              <a:t>internet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9056" y="3295799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Cloud Computing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75" y="3015691"/>
            <a:ext cx="1246487" cy="13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341525"/>
            <a:ext cx="2852063" cy="646331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Google Docs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43000" y="1198322"/>
            <a:ext cx="9875520" cy="819481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Online Documents System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0" y="4704288"/>
            <a:ext cx="2200582" cy="207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02" y="2577740"/>
            <a:ext cx="1408134" cy="14081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01" y="3463615"/>
            <a:ext cx="1408134" cy="1408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33" y="2030900"/>
            <a:ext cx="1408134" cy="14081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63" y="2577740"/>
            <a:ext cx="1408134" cy="14081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64" y="3463615"/>
            <a:ext cx="1408134" cy="140813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4377064" y="3845554"/>
            <a:ext cx="1056100" cy="1095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18" idx="0"/>
          </p:cNvCxnSpPr>
          <p:nvPr/>
        </p:nvCxnSpPr>
        <p:spPr>
          <a:xfrm flipH="1">
            <a:off x="6079331" y="3439034"/>
            <a:ext cx="16669" cy="12652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211566" y="4565328"/>
            <a:ext cx="1926235" cy="8082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41916" y="3845554"/>
            <a:ext cx="1056100" cy="10955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54198" y="4565327"/>
            <a:ext cx="1926235" cy="80822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331489">
            <a:off x="3459863" y="457167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internet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2786152">
            <a:off x="4526823" y="406183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internet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 rot="5400000">
            <a:off x="5790281" y="3816597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internet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 rot="18828844">
            <a:off x="6845180" y="404778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internet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 rot="20202019">
            <a:off x="7695743" y="4617257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internet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27607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t="-13997" b="-13999"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841455"/>
            <a:ext cx="3342468" cy="489515"/>
          </a:xfrm>
        </p:spPr>
        <p:txBody>
          <a:bodyPr>
            <a:normAutofit fontScale="92500" lnSpcReduction="20000"/>
          </a:bodyPr>
          <a:lstStyle/>
          <a:p>
            <a:endParaRPr lang="id-ID" sz="2800" dirty="0">
              <a:solidFill>
                <a:schemeClr val="bg1"/>
              </a:solidFill>
              <a:latin typeface="DK Cool Cray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63" y="393787"/>
            <a:ext cx="1864961" cy="712959"/>
          </a:xfrm>
          <a:prstGeom prst="rect">
            <a:avLst/>
          </a:prstGeom>
          <a:effectLst>
            <a:glow rad="88900">
              <a:schemeClr val="bg1"/>
            </a:glow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30" y="3437328"/>
            <a:ext cx="2888408" cy="2888408"/>
          </a:xfrm>
          <a:prstGeom prst="rect">
            <a:avLst/>
          </a:prstGeom>
          <a:effectLst>
            <a:outerShdw blurRad="12700" dist="12700" dir="5400000" algn="ctr" rotWithShape="0">
              <a:schemeClr val="bg1"/>
            </a:outerShdw>
          </a:effectLst>
        </p:spPr>
      </p:pic>
      <p:sp>
        <p:nvSpPr>
          <p:cNvPr id="9" name="Shape 238"/>
          <p:cNvSpPr txBox="1">
            <a:spLocks noGrp="1"/>
          </p:cNvSpPr>
          <p:nvPr>
            <p:ph type="ctrTitle"/>
          </p:nvPr>
        </p:nvSpPr>
        <p:spPr>
          <a:xfrm>
            <a:off x="-392060" y="579159"/>
            <a:ext cx="8450356" cy="2378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Terima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Kasih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..</a:t>
            </a:r>
            <a:endParaRPr lang="id-ID" sz="5400" b="1" i="0" u="none" strike="noStrike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Forte" panose="03060902040502070203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416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-276604" y="1371583"/>
            <a:ext cx="3230217" cy="180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 sz="4400" b="1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Materi</a:t>
            </a:r>
            <a:r>
              <a:rPr lang="en-US" sz="4400" b="1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br>
              <a:rPr lang="en-US" sz="4400" b="1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-US" sz="4400" b="1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PATI</a:t>
            </a:r>
            <a:br>
              <a:rPr lang="en-US" sz="4400" b="1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-US" sz="4400" b="1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2014</a:t>
            </a:r>
            <a:endParaRPr lang="id-ID" sz="44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48" name="Shape 248"/>
          <p:cNvPicPr preferRelativeResize="0">
            <a:picLocks noGrp="1"/>
          </p:cNvPicPr>
          <p:nvPr>
            <p:ph idx="1"/>
          </p:nvPr>
        </p:nvPicPr>
        <p:blipFill rotWithShape="1">
          <a:blip r:embed="rId4"/>
          <a:srcRect/>
          <a:stretch/>
        </p:blipFill>
        <p:spPr>
          <a:xfrm>
            <a:off x="3821497" y="4711666"/>
            <a:ext cx="741724" cy="74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016857" y="1372675"/>
            <a:ext cx="1623249" cy="135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3523779" y="2230060"/>
            <a:ext cx="1629843" cy="133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3821497" y="1130722"/>
            <a:ext cx="1034511" cy="10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4592858" y="4753632"/>
            <a:ext cx="700173" cy="700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5314604" y="1408755"/>
            <a:ext cx="1222641" cy="461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Internet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314793" y="2650630"/>
            <a:ext cx="1026945" cy="461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E-mail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351624" y="4953195"/>
            <a:ext cx="777409" cy="461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Blog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9042703" y="1809518"/>
            <a:ext cx="2202383" cy="457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Cloud Computing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7194552" y="4549222"/>
            <a:ext cx="832610" cy="62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10"/>
          <a:srcRect/>
          <a:stretch/>
        </p:blipFill>
        <p:spPr>
          <a:xfrm>
            <a:off x="7016857" y="2939843"/>
            <a:ext cx="939637" cy="9366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9042139" y="3214660"/>
            <a:ext cx="1541088" cy="461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Wikipedia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8166148" y="4086602"/>
            <a:ext cx="831701" cy="62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12"/>
          <a:srcRect/>
          <a:stretch/>
        </p:blipFill>
        <p:spPr>
          <a:xfrm>
            <a:off x="7828481" y="4345844"/>
            <a:ext cx="573258" cy="57325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9089561" y="4398088"/>
            <a:ext cx="1327977" cy="4616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Office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13"/>
          <a:srcRect/>
          <a:stretch/>
        </p:blipFill>
        <p:spPr>
          <a:xfrm>
            <a:off x="3821497" y="3445492"/>
            <a:ext cx="1267735" cy="126408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314793" y="3884180"/>
            <a:ext cx="1596354" cy="4616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E-Learning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6210" y="3143035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53096" y="-3159382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1323349" y="1016483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1279631" y="-1053308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6143455" y="1100859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6134115" y="233001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6216517" y="3528300"/>
            <a:ext cx="45720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6157149" y="4645085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9920914" y="2901554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10091329" y="4067832"/>
            <a:ext cx="4572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10211610" y="1128998"/>
            <a:ext cx="4572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t="-13997" b="-13999"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4"/>
          <a:srcRect/>
          <a:stretch/>
        </p:blipFill>
        <p:spPr>
          <a:xfrm flipH="1">
            <a:off x="1008947" y="956040"/>
            <a:ext cx="8855680" cy="529199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 rot="205182">
            <a:off x="453619" y="2258390"/>
            <a:ext cx="7770394" cy="930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id-ID" sz="5400" b="0" i="0" u="none" strike="noStrike" cap="none" baseline="0" dirty="0">
                <a:solidFill>
                  <a:schemeClr val="lt1"/>
                </a:solidFill>
                <a:latin typeface="Forte" panose="03060902040502070203" pitchFamily="66" charset="0"/>
                <a:sym typeface="Arial"/>
              </a:rPr>
              <a:t>Internet?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5871258" y="1618942"/>
            <a:ext cx="4655524" cy="4248796"/>
          </a:xfrm>
          <a:prstGeom prst="ellipse">
            <a:avLst/>
          </a:prstGeom>
          <a:noFill/>
          <a:ln w="57150" cap="flat">
            <a:solidFill>
              <a:srgbClr val="79861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520625" y="3427429"/>
            <a:ext cx="2225690" cy="188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/>
          <a:srcRect/>
          <a:stretch/>
        </p:blipFill>
        <p:spPr>
          <a:xfrm>
            <a:off x="5151634" y="3419883"/>
            <a:ext cx="1878632" cy="189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131805" y="818131"/>
            <a:ext cx="2335087" cy="188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8608103" y="1146786"/>
            <a:ext cx="285275" cy="3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6375366" y="3859383"/>
            <a:ext cx="285275" cy="3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10857594" y="3795588"/>
            <a:ext cx="285275" cy="3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6694285" y="3871363"/>
            <a:ext cx="284824" cy="2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8932883" y="1158766"/>
            <a:ext cx="284824" cy="2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11185756" y="3807567"/>
            <a:ext cx="284824" cy="2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7006793" y="3884866"/>
            <a:ext cx="371969" cy="2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9244603" y="1177798"/>
            <a:ext cx="371969" cy="2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11515357" y="3821069"/>
            <a:ext cx="371969" cy="2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9471284" y="2659954"/>
            <a:ext cx="1585443" cy="443965"/>
          </a:xfrm>
          <a:prstGeom prst="rect">
            <a:avLst/>
          </a:prstGeom>
          <a:solidFill>
            <a:schemeClr val="lt1"/>
          </a:solidFill>
          <a:ln w="28575" cap="flat">
            <a:solidFill>
              <a:srgbClr val="7C89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8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Internet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5444823" y="2659953"/>
            <a:ext cx="1585443" cy="443965"/>
          </a:xfrm>
          <a:prstGeom prst="rect">
            <a:avLst/>
          </a:prstGeom>
          <a:solidFill>
            <a:schemeClr val="lt1"/>
          </a:solidFill>
          <a:ln w="28575" cap="flat">
            <a:solidFill>
              <a:srgbClr val="7C89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8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Internet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7479309" y="5645755"/>
            <a:ext cx="1547003" cy="443965"/>
          </a:xfrm>
          <a:prstGeom prst="rect">
            <a:avLst/>
          </a:prstGeom>
          <a:solidFill>
            <a:schemeClr val="lt1"/>
          </a:solidFill>
          <a:ln w="28575" cap="flat">
            <a:solidFill>
              <a:srgbClr val="7C89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8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151" y="431761"/>
            <a:ext cx="6423553" cy="362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>
                <a:latin typeface="Comic Sans MS" panose="030F0702030302020204" pitchFamily="66" charset="0"/>
              </a:rPr>
              <a:t>Internet </a:t>
            </a:r>
            <a:r>
              <a:rPr lang="en-US" sz="1900" dirty="0" err="1" smtClean="0">
                <a:latin typeface="Comic Sans MS" panose="030F0702030302020204" pitchFamily="66" charset="0"/>
              </a:rPr>
              <a:t>adalah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sekumpulan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jaringan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komputer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Comic Sans MS" panose="030F0702030302020204" pitchFamily="66" charset="0"/>
              </a:rPr>
              <a:t>yang </a:t>
            </a:r>
            <a:r>
              <a:rPr lang="en-US" sz="1900" dirty="0" err="1" smtClean="0">
                <a:latin typeface="Comic Sans MS" panose="030F0702030302020204" pitchFamily="66" charset="0"/>
              </a:rPr>
              <a:t>saling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terhubung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secara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fisik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dan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memiliki</a:t>
            </a:r>
            <a:endParaRPr lang="en-US" sz="19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err="1" smtClean="0">
                <a:latin typeface="Comic Sans MS" panose="030F0702030302020204" pitchFamily="66" charset="0"/>
              </a:rPr>
              <a:t>kemampuan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untuk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membaca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dan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menguraikan</a:t>
            </a:r>
            <a:endParaRPr lang="en-US" sz="19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err="1" smtClean="0">
                <a:latin typeface="Comic Sans MS" panose="030F0702030302020204" pitchFamily="66" charset="0"/>
              </a:rPr>
              <a:t>protokol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komunikasi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tertentu</a:t>
            </a:r>
            <a:r>
              <a:rPr lang="en-US" sz="1900" dirty="0" smtClean="0">
                <a:latin typeface="Comic Sans MS" panose="030F0702030302020204" pitchFamily="66" charset="0"/>
              </a:rPr>
              <a:t> yang </a:t>
            </a:r>
            <a:r>
              <a:rPr lang="en-US" sz="1900" dirty="0" err="1" smtClean="0">
                <a:latin typeface="Comic Sans MS" panose="030F0702030302020204" pitchFamily="66" charset="0"/>
              </a:rPr>
              <a:t>disebut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i="1" dirty="0" smtClean="0">
                <a:latin typeface="Comic Sans MS" panose="030F0702030302020204" pitchFamily="66" charset="0"/>
              </a:rPr>
              <a:t>IP </a:t>
            </a:r>
            <a:r>
              <a:rPr lang="en-US" sz="1900" dirty="0" err="1" smtClean="0">
                <a:latin typeface="Comic Sans MS" panose="030F0702030302020204" pitchFamily="66" charset="0"/>
              </a:rPr>
              <a:t>dan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i="1" dirty="0" smtClean="0">
                <a:latin typeface="Comic Sans MS" panose="030F0702030302020204" pitchFamily="66" charset="0"/>
              </a:rPr>
              <a:t>TCP. </a:t>
            </a:r>
          </a:p>
          <a:p>
            <a:pPr>
              <a:lnSpc>
                <a:spcPct val="150000"/>
              </a:lnSpc>
            </a:pPr>
            <a:r>
              <a:rPr lang="en-US" sz="1900" i="1" dirty="0" err="1" smtClean="0">
                <a:latin typeface="Comic Sans MS" panose="030F0702030302020204" pitchFamily="66" charset="0"/>
              </a:rPr>
              <a:t>Protokol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adalah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spesifikasi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sederhana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>
                <a:latin typeface="Comic Sans MS" panose="030F0702030302020204" pitchFamily="66" charset="0"/>
              </a:rPr>
              <a:t>mengenai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bagaimana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Komputer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saling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>
                <a:latin typeface="Comic Sans MS" panose="030F0702030302020204" pitchFamily="66" charset="0"/>
              </a:rPr>
              <a:t>bertukar</a:t>
            </a:r>
            <a:r>
              <a:rPr lang="en-US" sz="1900" dirty="0" smtClean="0">
                <a:latin typeface="Comic Sans MS" panose="030F0702030302020204" pitchFamily="66" charset="0"/>
              </a:rPr>
              <a:t> </a:t>
            </a:r>
            <a:r>
              <a:rPr lang="en-US" sz="1900" dirty="0" err="1" smtClean="0">
                <a:latin typeface="Comic Sans MS" panose="030F0702030302020204" pitchFamily="66" charset="0"/>
              </a:rPr>
              <a:t>informasi</a:t>
            </a:r>
            <a:r>
              <a:rPr lang="en-US" sz="1900" dirty="0" smtClean="0">
                <a:latin typeface="Comic Sans MS" panose="030F0702030302020204" pitchFamily="66" charset="0"/>
              </a:rPr>
              <a:t> (Allan, 2005)</a:t>
            </a:r>
            <a:r>
              <a:rPr lang="en-US" sz="1900" i="1" dirty="0" smtClean="0">
                <a:latin typeface="Comic Sans MS" panose="030F0702030302020204" pitchFamily="66" charset="0"/>
              </a:rPr>
              <a:t>.</a:t>
            </a:r>
            <a:endParaRPr lang="en-US" sz="19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341525"/>
            <a:ext cx="4083169" cy="64633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Network (</a:t>
            </a:r>
            <a:r>
              <a:rPr lang="en-US" sz="3600" dirty="0" err="1" smtClean="0"/>
              <a:t>Jaringan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9" y="3371374"/>
            <a:ext cx="2229248" cy="155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51" y="4862971"/>
            <a:ext cx="2229248" cy="1553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15" y="2353632"/>
            <a:ext cx="2229248" cy="15535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442766" y="3434614"/>
            <a:ext cx="914400" cy="287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58988" y="3971029"/>
            <a:ext cx="0" cy="7508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82013" y="4940361"/>
            <a:ext cx="721505" cy="484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39624" y="3172145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LAN (Local Area </a:t>
            </a:r>
          </a:p>
          <a:p>
            <a:pPr algn="ctr"/>
            <a:r>
              <a:rPr lang="en-US" b="1" dirty="0" smtClean="0"/>
              <a:t>Network)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27491" y="218043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LAN (Local Area </a:t>
            </a:r>
          </a:p>
          <a:p>
            <a:pPr algn="ctr"/>
            <a:r>
              <a:rPr lang="en-US" b="1" dirty="0" smtClean="0"/>
              <a:t>Network)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4976" y="467692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LAN (Local Area </a:t>
            </a:r>
          </a:p>
          <a:p>
            <a:pPr algn="ctr"/>
            <a:r>
              <a:rPr lang="en-US" b="1" dirty="0" smtClean="0"/>
              <a:t>Network)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42986" y="4144003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MAN (Metro Area Network)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84" y="1061252"/>
            <a:ext cx="2041797" cy="142289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6299597" y="2233787"/>
            <a:ext cx="1005840" cy="3074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97587" y="258326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</a:t>
            </a:r>
            <a:r>
              <a:rPr lang="en-US" sz="2000" b="1" dirty="0" smtClean="0">
                <a:solidFill>
                  <a:srgbClr val="00B050"/>
                </a:solidFill>
              </a:rPr>
              <a:t>AN (Wide Area 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Network)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3739" y="980976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Kota/Wilayah lain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7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902952" y="1531453"/>
            <a:ext cx="2193289" cy="1356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Dampak</a:t>
            </a:r>
            <a:r>
              <a:rPr lang="en-US" sz="4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en-US" sz="4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-US" sz="4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Positif</a:t>
            </a:r>
            <a:endParaRPr lang="id-ID" sz="4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165856" y="975370"/>
            <a:ext cx="3809999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701551" y="1955183"/>
            <a:ext cx="4738607" cy="14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4713542" y="3425221"/>
            <a:ext cx="2714624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95"/>
          <p:cNvSpPr txBox="1">
            <a:spLocks/>
          </p:cNvSpPr>
          <p:nvPr/>
        </p:nvSpPr>
        <p:spPr>
          <a:xfrm>
            <a:off x="485821" y="379316"/>
            <a:ext cx="3103808" cy="13563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Perkembangan</a:t>
            </a:r>
            <a:endParaRPr lang="id-ID" sz="2800" b="1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4051" y="2730429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886886" y="-251068"/>
            <a:ext cx="73152" cy="338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171241" y="241300"/>
            <a:ext cx="73152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-714113" y="372868"/>
            <a:ext cx="73152" cy="338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308"/>
          <p:cNvSpPr txBox="1"/>
          <p:nvPr/>
        </p:nvSpPr>
        <p:spPr>
          <a:xfrm>
            <a:off x="8265957" y="1173145"/>
            <a:ext cx="2195100" cy="46169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Jual</a:t>
            </a:r>
            <a:r>
              <a:rPr lang="en-US" sz="24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Beli</a:t>
            </a:r>
            <a:endParaRPr lang="id-ID" sz="24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308"/>
          <p:cNvSpPr txBox="1"/>
          <p:nvPr/>
        </p:nvSpPr>
        <p:spPr>
          <a:xfrm>
            <a:off x="8819292" y="2473020"/>
            <a:ext cx="2195100" cy="46169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Informasi</a:t>
            </a:r>
            <a:endParaRPr lang="id-ID" sz="24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" name="Shape 308"/>
          <p:cNvSpPr txBox="1"/>
          <p:nvPr/>
        </p:nvSpPr>
        <p:spPr>
          <a:xfrm>
            <a:off x="8265957" y="4037333"/>
            <a:ext cx="2195100" cy="461699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Transaksi</a:t>
            </a:r>
            <a:endParaRPr lang="id-ID" sz="24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5" name="Shape 308"/>
          <p:cNvSpPr txBox="1"/>
          <p:nvPr/>
        </p:nvSpPr>
        <p:spPr>
          <a:xfrm>
            <a:off x="9787842" y="5673049"/>
            <a:ext cx="1346430" cy="37744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More..</a:t>
            </a:r>
            <a:endParaRPr lang="id-ID" sz="2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902952" y="1531453"/>
            <a:ext cx="2193289" cy="1356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Dampak</a:t>
            </a:r>
            <a:r>
              <a:rPr lang="en-US" sz="4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/>
            </a:r>
            <a:br>
              <a:rPr lang="en-US" sz="4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-US" sz="4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Negatif</a:t>
            </a:r>
            <a:endParaRPr lang="id-ID" sz="4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295"/>
          <p:cNvSpPr txBox="1">
            <a:spLocks/>
          </p:cNvSpPr>
          <p:nvPr/>
        </p:nvSpPr>
        <p:spPr>
          <a:xfrm>
            <a:off x="485821" y="379316"/>
            <a:ext cx="3103808" cy="135636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Perkembangan</a:t>
            </a:r>
            <a:endParaRPr lang="id-ID" sz="2800" b="1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4051" y="2730429"/>
            <a:ext cx="73152" cy="4530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886886" y="-251068"/>
            <a:ext cx="73152" cy="338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171241" y="241300"/>
            <a:ext cx="73152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-714113" y="372868"/>
            <a:ext cx="73152" cy="338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hape 305"/>
          <p:cNvPicPr preferRelativeResize="0">
            <a:picLocks/>
          </p:cNvPicPr>
          <p:nvPr/>
        </p:nvPicPr>
        <p:blipFill rotWithShape="1">
          <a:blip r:embed="rId4"/>
          <a:srcRect/>
          <a:stretch/>
        </p:blipFill>
        <p:spPr>
          <a:xfrm>
            <a:off x="3811532" y="3369288"/>
            <a:ext cx="2315674" cy="133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06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759721" y="670579"/>
            <a:ext cx="2053168" cy="148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307"/>
          <p:cNvSpPr txBox="1"/>
          <p:nvPr/>
        </p:nvSpPr>
        <p:spPr>
          <a:xfrm>
            <a:off x="4052571" y="5081027"/>
            <a:ext cx="1749080" cy="3982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0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Perjudian</a:t>
            </a:r>
          </a:p>
        </p:txBody>
      </p:sp>
      <p:sp>
        <p:nvSpPr>
          <p:cNvPr id="15" name="Shape 308"/>
          <p:cNvSpPr txBox="1"/>
          <p:nvPr/>
        </p:nvSpPr>
        <p:spPr>
          <a:xfrm>
            <a:off x="3688755" y="2349679"/>
            <a:ext cx="2093918" cy="39829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0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Pembajakan</a:t>
            </a:r>
          </a:p>
        </p:txBody>
      </p:sp>
      <p:pic>
        <p:nvPicPr>
          <p:cNvPr id="16" name="Shape 30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6536306" y="3213100"/>
            <a:ext cx="1773289" cy="26155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10"/>
          <p:cNvSpPr txBox="1"/>
          <p:nvPr/>
        </p:nvSpPr>
        <p:spPr>
          <a:xfrm>
            <a:off x="6587106" y="3617827"/>
            <a:ext cx="166456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800" b="1" i="0" u="none" strike="noStrike" cap="none" baseline="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Selamat, anda mendapatkan hadiah undian 25 juta rupiah</a:t>
            </a:r>
          </a:p>
        </p:txBody>
      </p:sp>
      <p:pic>
        <p:nvPicPr>
          <p:cNvPr id="18" name="Shape 311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6593279" y="596660"/>
            <a:ext cx="1630680" cy="163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312"/>
          <p:cNvSpPr txBox="1"/>
          <p:nvPr/>
        </p:nvSpPr>
        <p:spPr>
          <a:xfrm>
            <a:off x="6368370" y="2349679"/>
            <a:ext cx="1984599" cy="39829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0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Pornografi</a:t>
            </a:r>
          </a:p>
        </p:txBody>
      </p:sp>
      <p:sp>
        <p:nvSpPr>
          <p:cNvPr id="20" name="Shape 313"/>
          <p:cNvSpPr txBox="1"/>
          <p:nvPr/>
        </p:nvSpPr>
        <p:spPr>
          <a:xfrm>
            <a:off x="6502587" y="6002509"/>
            <a:ext cx="1749080" cy="39829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2000" b="1" i="0" u="none" strike="noStrike" cap="none" baseline="0" dirty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Penipuan</a:t>
            </a:r>
          </a:p>
        </p:txBody>
      </p:sp>
      <p:sp>
        <p:nvSpPr>
          <p:cNvPr id="21" name="Shape 313"/>
          <p:cNvSpPr txBox="1"/>
          <p:nvPr/>
        </p:nvSpPr>
        <p:spPr>
          <a:xfrm>
            <a:off x="9067735" y="1566232"/>
            <a:ext cx="1833599" cy="46169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Libel</a:t>
            </a:r>
            <a:endParaRPr lang="id-ID" sz="2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2" name="Shape 313"/>
          <p:cNvSpPr txBox="1"/>
          <p:nvPr/>
        </p:nvSpPr>
        <p:spPr>
          <a:xfrm>
            <a:off x="9635494" y="2604759"/>
            <a:ext cx="1833599" cy="46169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Hatespeech</a:t>
            </a:r>
            <a:endParaRPr lang="id-ID" sz="2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3" name="Shape 313"/>
          <p:cNvSpPr txBox="1"/>
          <p:nvPr/>
        </p:nvSpPr>
        <p:spPr>
          <a:xfrm>
            <a:off x="8906800" y="3643286"/>
            <a:ext cx="1833599" cy="46169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err="1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Cybertalking</a:t>
            </a:r>
            <a:endParaRPr lang="id-ID" sz="20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24" name="Shape 313"/>
          <p:cNvSpPr txBox="1"/>
          <p:nvPr/>
        </p:nvSpPr>
        <p:spPr>
          <a:xfrm>
            <a:off x="9635494" y="4681813"/>
            <a:ext cx="1994534" cy="62551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 dirty="0" smtClean="0">
                <a:solidFill>
                  <a:schemeClr val="bg1"/>
                </a:solidFill>
                <a:latin typeface="Cantarell"/>
                <a:ea typeface="Cantarell"/>
                <a:cs typeface="Cantarell"/>
                <a:sym typeface="Cantarell"/>
              </a:rPr>
              <a:t>More..</a:t>
            </a:r>
            <a:endParaRPr lang="id-ID" sz="2800" b="1" i="0" u="none" strike="noStrike" cap="none" baseline="0" dirty="0">
              <a:solidFill>
                <a:schemeClr val="bg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1821132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2606630" y="755146"/>
            <a:ext cx="6025047" cy="1356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ntarell"/>
              <a:buNone/>
            </a:pPr>
            <a:r>
              <a:rPr lang="id-ID" sz="4000" b="1" i="0" u="none" strike="noStrike" cap="none" baseline="0" dirty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Googling</a:t>
            </a:r>
            <a:r>
              <a:rPr lang="id-ID" sz="4000" b="0" i="0" u="none" strike="noStrike" cap="none" baseline="0" dirty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id-ID" sz="3200" b="0" i="0" u="none" strike="noStrike" cap="none" baseline="0" dirty="0" smtClean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(</a:t>
            </a:r>
            <a:r>
              <a:rPr lang="en-US" sz="3200" b="0" i="0" u="none" strike="noStrike" cap="none" baseline="0" dirty="0" smtClean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Advance Search</a:t>
            </a:r>
            <a:r>
              <a:rPr lang="id-ID" sz="3200" b="0" i="0" u="none" strike="noStrike" cap="none" baseline="0" dirty="0" smtClean="0">
                <a:solidFill>
                  <a:schemeClr val="accent1"/>
                </a:solidFill>
                <a:latin typeface="Cantarell"/>
                <a:ea typeface="Cantarell"/>
                <a:cs typeface="Cantarell"/>
                <a:sym typeface="Cantarell"/>
              </a:rPr>
              <a:t>)</a:t>
            </a:r>
            <a:endParaRPr lang="id-ID" sz="3200" b="0" i="0" u="none" strike="noStrike" cap="none" baseline="0" dirty="0">
              <a:solidFill>
                <a:schemeClr val="accen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84575" y="615949"/>
            <a:ext cx="1634755" cy="1634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19130" y="1949715"/>
            <a:ext cx="9872870" cy="4038599"/>
          </a:xfrm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52557"/>
              </p:ext>
            </p:extLst>
          </p:nvPr>
        </p:nvGraphicFramePr>
        <p:xfrm>
          <a:off x="2873330" y="2311928"/>
          <a:ext cx="8488570" cy="22666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55023"/>
                <a:gridCol w="5233547"/>
              </a:tblGrid>
              <a:tr h="4378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Menu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Fungsi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2"/>
                      <a:r>
                        <a:rPr lang="en-US" sz="1600" dirty="0" smtClean="0"/>
                        <a:t>Format File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Mencari</a:t>
                      </a:r>
                      <a:r>
                        <a:rPr lang="en-US" sz="1600" dirty="0" smtClean="0"/>
                        <a:t> file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format / </a:t>
                      </a:r>
                      <a:r>
                        <a:rPr lang="en-US" sz="1600" dirty="0" err="1" smtClean="0"/>
                        <a:t>extensi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tertentu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lvl="2"/>
                      <a:r>
                        <a:rPr lang="en-US" sz="1600" dirty="0" err="1" smtClean="0"/>
                        <a:t>Situs</a:t>
                      </a:r>
                      <a:r>
                        <a:rPr lang="en-US" sz="1600" dirty="0" smtClean="0"/>
                        <a:t> / Domain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Mencari</a:t>
                      </a:r>
                      <a:r>
                        <a:rPr lang="en-US" sz="1600" dirty="0" smtClean="0"/>
                        <a:t> file </a:t>
                      </a:r>
                      <a:r>
                        <a:rPr lang="en-US" sz="160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situs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atau</a:t>
                      </a:r>
                      <a:r>
                        <a:rPr lang="en-US" sz="1600" baseline="0" dirty="0" smtClean="0"/>
                        <a:t> website </a:t>
                      </a:r>
                      <a:r>
                        <a:rPr lang="en-US" sz="1600" baseline="0" dirty="0" err="1" smtClean="0"/>
                        <a:t>tertentu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lvl="2"/>
                      <a:r>
                        <a:rPr lang="en-US" sz="1600" dirty="0" err="1" smtClean="0"/>
                        <a:t>Tak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satupun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dari</a:t>
                      </a:r>
                      <a:r>
                        <a:rPr lang="en-US" sz="1600" dirty="0" smtClean="0"/>
                        <a:t> kata </a:t>
                      </a:r>
                      <a:r>
                        <a:rPr lang="en-US" sz="1600" dirty="0" err="1" smtClean="0"/>
                        <a:t>berikut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Informasi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tampil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tidak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memuat</a:t>
                      </a:r>
                      <a:r>
                        <a:rPr lang="en-US" sz="1600" baseline="0" dirty="0" smtClean="0"/>
                        <a:t> kata </a:t>
                      </a:r>
                      <a:r>
                        <a:rPr lang="en-US" sz="1600" baseline="0" dirty="0" err="1" smtClean="0"/>
                        <a:t>tersebut</a:t>
                      </a:r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lvl="2"/>
                      <a:r>
                        <a:rPr lang="en-US" sz="1600" dirty="0" err="1" smtClean="0"/>
                        <a:t>Rentang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waktu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Menunjukan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waktu</a:t>
                      </a:r>
                      <a:r>
                        <a:rPr lang="en-US" sz="1600" dirty="0" smtClean="0"/>
                        <a:t> publish </a:t>
                      </a:r>
                      <a:r>
                        <a:rPr lang="en-US" sz="1600" dirty="0" err="1" smtClean="0"/>
                        <a:t>sebuah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informasi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73330" y="1892300"/>
            <a:ext cx="9235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81105" y="1861581"/>
            <a:ext cx="201168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341525"/>
            <a:ext cx="3724096" cy="646331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Layanan</a:t>
            </a:r>
            <a:r>
              <a:rPr lang="en-US" sz="3600" dirty="0" smtClean="0"/>
              <a:t> TI UMM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-977900" y="1096297"/>
            <a:ext cx="59436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9840" y="1528175"/>
            <a:ext cx="2781531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Free Internet </a:t>
            </a:r>
            <a:r>
              <a:rPr lang="en-US" sz="2400" b="1" dirty="0" err="1"/>
              <a:t>WiFi</a:t>
            </a:r>
            <a:endParaRPr lang="en-US" sz="2400" b="1" dirty="0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5484764" y="1508286"/>
            <a:ext cx="348820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login-hotspot.umm.ac.id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4764" y="2145317"/>
            <a:ext cx="284889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webmail.umm.ac.id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230" y="2156852"/>
            <a:ext cx="1826141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Email UMM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3421" y="2788404"/>
            <a:ext cx="2577950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Blog </a:t>
            </a:r>
            <a:r>
              <a:rPr lang="en-US" sz="2400" b="1" dirty="0" err="1"/>
              <a:t>Mahasiswa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4764" y="2766743"/>
            <a:ext cx="272588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student.umm.ac.id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6921" y="3415031"/>
            <a:ext cx="2204450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/>
              <a:t>Perpustakaan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4764" y="3365918"/>
            <a:ext cx="2779298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www.lib.umm.ac.id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7940" y="3365918"/>
            <a:ext cx="2528138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digilib.umm.ac.id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0508" y="4044983"/>
            <a:ext cx="3589444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Administrasi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Akademik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46969" y="4036148"/>
            <a:ext cx="274369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Infobaa.umm.ac.id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3088" y="4627032"/>
            <a:ext cx="1688283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E-learning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62065" y="4602475"/>
            <a:ext cx="2403955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  <a:r>
              <a:rPr lang="en-US" sz="2400" dirty="0" smtClean="0"/>
              <a:t>lmu.umm.ac.id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45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ra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FF0000"/>
    </a:accent1>
    <a:accent2>
      <a:srgbClr val="FF0000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FF0000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FF0000"/>
    </a:accent1>
    <a:accent2>
      <a:srgbClr val="FF0000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FF0000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FF0000"/>
    </a:accent1>
    <a:accent2>
      <a:srgbClr val="FF0000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FF0000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251</Words>
  <Application>Microsoft Office PowerPoint</Application>
  <PresentationFormat>Widescreen</PresentationFormat>
  <Paragraphs>104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Cantarell</vt:lpstr>
      <vt:lpstr>Arial</vt:lpstr>
      <vt:lpstr>Arial Rounded MT Bold</vt:lpstr>
      <vt:lpstr>Berlin Sans FB Demi</vt:lpstr>
      <vt:lpstr>Calibri</vt:lpstr>
      <vt:lpstr>Comic Sans MS</vt:lpstr>
      <vt:lpstr>Corbel</vt:lpstr>
      <vt:lpstr>DK Cool Crayon</vt:lpstr>
      <vt:lpstr>Forte</vt:lpstr>
      <vt:lpstr>Wingdings 2</vt:lpstr>
      <vt:lpstr>Office Theme</vt:lpstr>
      <vt:lpstr>Basis</vt:lpstr>
      <vt:lpstr>1_Basis</vt:lpstr>
      <vt:lpstr>Frame</vt:lpstr>
      <vt:lpstr>Pelatihan Aplikasi Teknologi Informasi 2014</vt:lpstr>
      <vt:lpstr>Materi  PATI 2014</vt:lpstr>
      <vt:lpstr>Internet?</vt:lpstr>
      <vt:lpstr>PowerPoint Presentation</vt:lpstr>
      <vt:lpstr>PowerPoint Presentation</vt:lpstr>
      <vt:lpstr>Dampak Positif</vt:lpstr>
      <vt:lpstr>Dampak Negatif</vt:lpstr>
      <vt:lpstr>Googling (Advance Search)</vt:lpstr>
      <vt:lpstr>PowerPoint Presentation</vt:lpstr>
      <vt:lpstr>PowerPoint Presentation</vt:lpstr>
      <vt:lpstr>PowerPoint Presentation</vt:lpstr>
      <vt:lpstr>Email?</vt:lpstr>
      <vt:lpstr>How does email works?</vt:lpstr>
      <vt:lpstr>PowerPoint Presentation</vt:lpstr>
      <vt:lpstr>Blog</vt:lpstr>
      <vt:lpstr>PowerPoint Presentation</vt:lpstr>
      <vt:lpstr>PowerPoint Presentation</vt:lpstr>
      <vt:lpstr>Online Documents System</vt:lpstr>
      <vt:lpstr>Terima Kasih..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Aplikasi Teknologi Informasi 2014</dc:title>
  <dc:creator>Toshiba</dc:creator>
  <cp:lastModifiedBy>Hamim Afif Nurham</cp:lastModifiedBy>
  <cp:revision>49</cp:revision>
  <dcterms:modified xsi:type="dcterms:W3CDTF">2014-07-04T15:36:45Z</dcterms:modified>
</cp:coreProperties>
</file>